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65" r:id="rId5"/>
    <p:sldId id="268" r:id="rId6"/>
    <p:sldId id="282" r:id="rId7"/>
    <p:sldId id="285" r:id="rId8"/>
    <p:sldId id="286" r:id="rId9"/>
    <p:sldId id="283" r:id="rId10"/>
    <p:sldId id="287" r:id="rId11"/>
    <p:sldId id="288" r:id="rId12"/>
    <p:sldId id="289" r:id="rId13"/>
    <p:sldId id="290" r:id="rId14"/>
    <p:sldId id="291" r:id="rId15"/>
    <p:sldId id="2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C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6B8D11-0060-4B10-8E4F-EC4874662FEF}" v="1" dt="2023-01-20T16:03:27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ie Nunnally" userId="0e307b7f002f9ea9" providerId="LiveId" clId="{976B8D11-0060-4B10-8E4F-EC4874662FEF}"/>
    <pc:docChg chg="custSel addSld delSld modSld">
      <pc:chgData name="Jamie Nunnally" userId="0e307b7f002f9ea9" providerId="LiveId" clId="{976B8D11-0060-4B10-8E4F-EC4874662FEF}" dt="2023-01-20T16:04:04.804" v="42" actId="47"/>
      <pc:docMkLst>
        <pc:docMk/>
      </pc:docMkLst>
      <pc:sldChg chg="modSp mod">
        <pc:chgData name="Jamie Nunnally" userId="0e307b7f002f9ea9" providerId="LiveId" clId="{976B8D11-0060-4B10-8E4F-EC4874662FEF}" dt="2023-01-20T16:02:41.091" v="29" actId="1076"/>
        <pc:sldMkLst>
          <pc:docMk/>
          <pc:sldMk cId="3867851675" sldId="256"/>
        </pc:sldMkLst>
        <pc:spChg chg="mod">
          <ac:chgData name="Jamie Nunnally" userId="0e307b7f002f9ea9" providerId="LiveId" clId="{976B8D11-0060-4B10-8E4F-EC4874662FEF}" dt="2023-01-20T16:02:41.091" v="29" actId="1076"/>
          <ac:spMkLst>
            <pc:docMk/>
            <pc:sldMk cId="3867851675" sldId="256"/>
            <ac:spMk id="6" creationId="{7AD3127F-AE62-27B5-E356-3E613637733B}"/>
          </ac:spMkLst>
        </pc:spChg>
      </pc:sldChg>
      <pc:sldChg chg="del">
        <pc:chgData name="Jamie Nunnally" userId="0e307b7f002f9ea9" providerId="LiveId" clId="{976B8D11-0060-4B10-8E4F-EC4874662FEF}" dt="2023-01-20T16:04:04.804" v="42" actId="47"/>
        <pc:sldMkLst>
          <pc:docMk/>
          <pc:sldMk cId="829210077" sldId="281"/>
        </pc:sldMkLst>
      </pc:sldChg>
      <pc:sldChg chg="addSp delSp modSp add del mod setBg">
        <pc:chgData name="Jamie Nunnally" userId="0e307b7f002f9ea9" providerId="LiveId" clId="{976B8D11-0060-4B10-8E4F-EC4874662FEF}" dt="2023-01-20T16:03:56.439" v="41" actId="47"/>
        <pc:sldMkLst>
          <pc:docMk/>
          <pc:sldMk cId="2887182870" sldId="285"/>
        </pc:sldMkLst>
        <pc:spChg chg="del">
          <ac:chgData name="Jamie Nunnally" userId="0e307b7f002f9ea9" providerId="LiveId" clId="{976B8D11-0060-4B10-8E4F-EC4874662FEF}" dt="2023-01-20T16:02:54.893" v="32" actId="478"/>
          <ac:spMkLst>
            <pc:docMk/>
            <pc:sldMk cId="2887182870" sldId="285"/>
            <ac:spMk id="6" creationId="{7AD3127F-AE62-27B5-E356-3E613637733B}"/>
          </ac:spMkLst>
        </pc:spChg>
        <pc:picChg chg="add mod modCrop">
          <ac:chgData name="Jamie Nunnally" userId="0e307b7f002f9ea9" providerId="LiveId" clId="{976B8D11-0060-4B10-8E4F-EC4874662FEF}" dt="2023-01-20T16:03:38.991" v="40" actId="14100"/>
          <ac:picMkLst>
            <pc:docMk/>
            <pc:sldMk cId="2887182870" sldId="285"/>
            <ac:picMk id="3" creationId="{7401984A-9E61-089A-F510-F32418E4776B}"/>
          </ac:picMkLst>
        </pc:picChg>
        <pc:picChg chg="del">
          <ac:chgData name="Jamie Nunnally" userId="0e307b7f002f9ea9" providerId="LiveId" clId="{976B8D11-0060-4B10-8E4F-EC4874662FEF}" dt="2023-01-20T16:02:51.926" v="31" actId="478"/>
          <ac:picMkLst>
            <pc:docMk/>
            <pc:sldMk cId="2887182870" sldId="285"/>
            <ac:picMk id="5" creationId="{9D35A89D-8458-9252-649D-23D86E54FC5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2DDA-775E-2C2B-54FE-1C08F8627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7D31E-7407-F0AB-7574-877C221AB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2DA58-BE8D-D3A3-CAE1-E3753763C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5AED-C8AB-41F1-8256-C4B8898AB47A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A2DFF-8D1C-0DBD-CDA6-2F9EF23D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BA55C-E774-7A24-58BE-66D98154F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2568-0585-4FA5-B1E7-A8F78489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77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CCA5F-2F3A-8138-75FD-D3B64253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B6BA33-FE92-200D-7065-6E7D8A1D6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05473-B080-C3FA-4404-02863C7B7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5AED-C8AB-41F1-8256-C4B8898AB47A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93BD8-0379-7531-38BE-1920F68D4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21A1D-A5D8-E0A2-CF88-3CC903282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2568-0585-4FA5-B1E7-A8F78489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99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FAB6D8-8622-564B-094A-F7EBBFE0C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8075BC-C9FC-F5ED-AD5F-1F31C6788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2E165-32BF-618D-AF6C-8D80AC076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5AED-C8AB-41F1-8256-C4B8898AB47A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54C7C-C08C-13B6-54CD-4B05DE68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D0A22-9C78-64A6-53FA-0499EF352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2568-0585-4FA5-B1E7-A8F78489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3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D91BC-92F6-E6CD-39D1-8E733242D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A2969-52DA-B5FF-6A98-C9548F00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55888-0FA9-CAA3-BF22-367F968EB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5AED-C8AB-41F1-8256-C4B8898AB47A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70239-37F0-983E-23FA-AF67D137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F8462-B6BA-8DD0-BB5B-72798FF24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2568-0585-4FA5-B1E7-A8F78489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8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D508E-0FF1-1436-7EC2-74DF6BEEC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C0D88-D91A-A112-B49F-868415E2B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3A99E-5356-7EC6-9B3C-D10CD35E2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5AED-C8AB-41F1-8256-C4B8898AB47A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CB8BE-B3CC-663F-49C9-EF8DD821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CEC91-95C3-86DB-4549-642714C2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2568-0585-4FA5-B1E7-A8F78489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4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8041C-CB8F-8754-006B-37C5F737F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57459-892F-58CE-D96B-25A145253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9DC6D-A7F8-0985-80A5-1F453AD9B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BFD615-C35E-CC23-812A-07F6249FE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5AED-C8AB-41F1-8256-C4B8898AB47A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251FE-5032-E56A-00E4-89317D169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37DBD-696A-ECA5-A3DD-C7256C8E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2568-0585-4FA5-B1E7-A8F78489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2B56A-151B-2FF0-4D12-771C59CC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B2FDB-261C-A349-0590-260DC9785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841D6-EBAB-18C9-5EC5-24D0C9DF2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226F-A542-8E55-B73C-8CC136E74A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207322-46F9-0214-66F8-F6F229D2B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E2D4A4-5203-3CC7-36C5-95248B80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5AED-C8AB-41F1-8256-C4B8898AB47A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A07CEC-F7D4-39D5-CD85-4659C9AA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758D3E-22C6-5F41-52DA-FC4D8B87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2568-0585-4FA5-B1E7-A8F78489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45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B341D-3BF9-DF94-F5A8-BBCAC04EF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11F7E7-AA49-51C8-3C85-7D7D21C2B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5AED-C8AB-41F1-8256-C4B8898AB47A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5D200-324B-BBFD-FAE7-35A8D6F52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17706-D7A5-4811-22E1-C69C20B5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2568-0585-4FA5-B1E7-A8F78489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EAEF1-08CB-1BCA-CF91-3DE4B30C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5AED-C8AB-41F1-8256-C4B8898AB47A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0DDFA-531E-76A5-DF97-D0EED2F4A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2BBED-9D9D-2BA2-2A0C-F339E7B4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2568-0585-4FA5-B1E7-A8F78489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8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89584-3FDA-440E-3BAC-E6E355EC5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3898-6A86-40F8-2534-CFC2E25F9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0193D-4173-F693-D020-740E27DA4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DCD73-5DC1-009B-02BC-AE0325BF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5AED-C8AB-41F1-8256-C4B8898AB47A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2D401-54A6-DA04-B228-ECBAD5087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0BE46-602C-D20D-65A5-2568F1D9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2568-0585-4FA5-B1E7-A8F78489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E834D-875D-717C-1DFC-1CC7BDAB2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AD95EE-BC9F-6006-134D-9151A3DC15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19C7D8-E6A0-4EE6-90DB-F62812FCB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4EF00-E87F-7FCF-F3A9-89062B70F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5AED-C8AB-41F1-8256-C4B8898AB47A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E15CE-5818-E16B-39C7-4907DD490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2C89B-7039-BED7-E1BC-7702F254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72568-0585-4FA5-B1E7-A8F78489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7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FAB275-BB1F-D3E6-E928-21A13A56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D28DB-803F-5E4B-EA56-9BC6385DC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9BE45-FBC8-FFFB-467A-6609FAE4E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65AED-C8AB-41F1-8256-C4B8898AB47A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C11E3-C329-25B4-27A8-0946C7CBA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6C91C-9C68-0979-F043-BF21DC0D2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72568-0585-4FA5-B1E7-A8F784891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2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D35A89D-8458-9252-649D-23D86E54F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D3127F-AE62-27B5-E356-3E613637733B}"/>
              </a:ext>
            </a:extLst>
          </p:cNvPr>
          <p:cNvSpPr txBox="1"/>
          <p:nvPr/>
        </p:nvSpPr>
        <p:spPr>
          <a:xfrm>
            <a:off x="2750145" y="5483225"/>
            <a:ext cx="6691709" cy="76944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Franklin Gothic Demi Cond" panose="020B0706030402020204" pitchFamily="34" charset="0"/>
              </a:rPr>
              <a:t>Part 4: Make Room for Service</a:t>
            </a:r>
          </a:p>
        </p:txBody>
      </p:sp>
    </p:spTree>
    <p:extLst>
      <p:ext uri="{BB962C8B-B14F-4D97-AF65-F5344CB8AC3E}">
        <p14:creationId xmlns:p14="http://schemas.microsoft.com/office/powerpoint/2010/main" val="3867851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F8B734-9DC4-9140-293E-3F61A6D0793E}"/>
              </a:ext>
            </a:extLst>
          </p:cNvPr>
          <p:cNvSpPr txBox="1"/>
          <p:nvPr/>
        </p:nvSpPr>
        <p:spPr>
          <a:xfrm>
            <a:off x="1671637" y="397401"/>
            <a:ext cx="88487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Why Do We Serve?</a:t>
            </a:r>
          </a:p>
          <a:p>
            <a:pPr algn="ctr"/>
            <a:endParaRPr lang="en-US" sz="1200" dirty="0">
              <a:solidFill>
                <a:srgbClr val="63CFF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665D82-B658-C2E4-D95D-3E367BB1DBC2}"/>
              </a:ext>
            </a:extLst>
          </p:cNvPr>
          <p:cNvSpPr txBox="1"/>
          <p:nvPr/>
        </p:nvSpPr>
        <p:spPr>
          <a:xfrm>
            <a:off x="1671637" y="2558143"/>
            <a:ext cx="86704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To be good stewards of our time</a:t>
            </a:r>
          </a:p>
          <a:p>
            <a:pPr algn="ctr"/>
            <a:r>
              <a:rPr lang="en-US" sz="4400" dirty="0">
                <a:solidFill>
                  <a:srgbClr val="63CFFF"/>
                </a:solidFill>
                <a:latin typeface="Franklin Gothic Demi Cond" panose="020B0706030402020204" pitchFamily="34" charset="0"/>
              </a:rPr>
              <a:t>James 4:14, Ephesians 5:15-16</a:t>
            </a:r>
          </a:p>
        </p:txBody>
      </p:sp>
    </p:spTree>
    <p:extLst>
      <p:ext uri="{BB962C8B-B14F-4D97-AF65-F5344CB8AC3E}">
        <p14:creationId xmlns:p14="http://schemas.microsoft.com/office/powerpoint/2010/main" val="408978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F8B734-9DC4-9140-293E-3F61A6D0793E}"/>
              </a:ext>
            </a:extLst>
          </p:cNvPr>
          <p:cNvSpPr txBox="1"/>
          <p:nvPr/>
        </p:nvSpPr>
        <p:spPr>
          <a:xfrm>
            <a:off x="1671637" y="397401"/>
            <a:ext cx="88487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Who Do We Serve?</a:t>
            </a:r>
          </a:p>
          <a:p>
            <a:pPr algn="ctr"/>
            <a:endParaRPr lang="en-US" sz="1200" dirty="0">
              <a:solidFill>
                <a:srgbClr val="63CFF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665D82-B658-C2E4-D95D-3E367BB1DBC2}"/>
              </a:ext>
            </a:extLst>
          </p:cNvPr>
          <p:cNvSpPr txBox="1"/>
          <p:nvPr/>
        </p:nvSpPr>
        <p:spPr>
          <a:xfrm>
            <a:off x="1671637" y="2558143"/>
            <a:ext cx="86704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Other Believers</a:t>
            </a:r>
          </a:p>
          <a:p>
            <a:pPr algn="ctr"/>
            <a:r>
              <a:rPr lang="en-US" sz="4400" dirty="0">
                <a:solidFill>
                  <a:srgbClr val="63CFFF"/>
                </a:solidFill>
                <a:latin typeface="Franklin Gothic Demi Cond" panose="020B0706030402020204" pitchFamily="34" charset="0"/>
              </a:rPr>
              <a:t>Galatians 6:10, 1 Peter 4:10</a:t>
            </a:r>
          </a:p>
        </p:txBody>
      </p:sp>
    </p:spTree>
    <p:extLst>
      <p:ext uri="{BB962C8B-B14F-4D97-AF65-F5344CB8AC3E}">
        <p14:creationId xmlns:p14="http://schemas.microsoft.com/office/powerpoint/2010/main" val="3461507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F8B734-9DC4-9140-293E-3F61A6D0793E}"/>
              </a:ext>
            </a:extLst>
          </p:cNvPr>
          <p:cNvSpPr txBox="1"/>
          <p:nvPr/>
        </p:nvSpPr>
        <p:spPr>
          <a:xfrm>
            <a:off x="1671637" y="397401"/>
            <a:ext cx="88487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Who Do We Serve?</a:t>
            </a:r>
          </a:p>
          <a:p>
            <a:pPr algn="ctr"/>
            <a:endParaRPr lang="en-US" sz="1200" dirty="0">
              <a:solidFill>
                <a:srgbClr val="63CFF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665D82-B658-C2E4-D95D-3E367BB1DBC2}"/>
              </a:ext>
            </a:extLst>
          </p:cNvPr>
          <p:cNvSpPr txBox="1"/>
          <p:nvPr/>
        </p:nvSpPr>
        <p:spPr>
          <a:xfrm>
            <a:off x="1671637" y="2558143"/>
            <a:ext cx="86704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The Least</a:t>
            </a:r>
          </a:p>
          <a:p>
            <a:pPr algn="ctr"/>
            <a:r>
              <a:rPr lang="en-US" sz="4400" dirty="0">
                <a:solidFill>
                  <a:srgbClr val="63CFFF"/>
                </a:solidFill>
                <a:latin typeface="Franklin Gothic Demi Cond" panose="020B0706030402020204" pitchFamily="34" charset="0"/>
              </a:rPr>
              <a:t>Matthew 25: 40-45, James 1:27</a:t>
            </a:r>
          </a:p>
        </p:txBody>
      </p:sp>
    </p:spTree>
    <p:extLst>
      <p:ext uri="{BB962C8B-B14F-4D97-AF65-F5344CB8AC3E}">
        <p14:creationId xmlns:p14="http://schemas.microsoft.com/office/powerpoint/2010/main" val="4152607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F8B734-9DC4-9140-293E-3F61A6D0793E}"/>
              </a:ext>
            </a:extLst>
          </p:cNvPr>
          <p:cNvSpPr txBox="1"/>
          <p:nvPr/>
        </p:nvSpPr>
        <p:spPr>
          <a:xfrm>
            <a:off x="1671637" y="397401"/>
            <a:ext cx="88487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Who Do We Serve?</a:t>
            </a:r>
          </a:p>
          <a:p>
            <a:pPr algn="ctr"/>
            <a:endParaRPr lang="en-US" sz="1200" dirty="0">
              <a:solidFill>
                <a:srgbClr val="63CFF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665D82-B658-C2E4-D95D-3E367BB1DBC2}"/>
              </a:ext>
            </a:extLst>
          </p:cNvPr>
          <p:cNvSpPr txBox="1"/>
          <p:nvPr/>
        </p:nvSpPr>
        <p:spPr>
          <a:xfrm>
            <a:off x="1671637" y="2558143"/>
            <a:ext cx="867047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Everyone Else</a:t>
            </a:r>
          </a:p>
          <a:p>
            <a:pPr algn="ctr"/>
            <a:r>
              <a:rPr lang="en-US" sz="4400" dirty="0">
                <a:solidFill>
                  <a:srgbClr val="63CFFF"/>
                </a:solidFill>
                <a:latin typeface="Franklin Gothic Demi Cond" panose="020B0706030402020204" pitchFamily="34" charset="0"/>
              </a:rPr>
              <a:t>Luke 10: 25-37 ,Philippians 2: 3-4, Ephesians 4:28</a:t>
            </a:r>
          </a:p>
        </p:txBody>
      </p:sp>
    </p:spTree>
    <p:extLst>
      <p:ext uri="{BB962C8B-B14F-4D97-AF65-F5344CB8AC3E}">
        <p14:creationId xmlns:p14="http://schemas.microsoft.com/office/powerpoint/2010/main" val="3879678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F8B734-9DC4-9140-293E-3F61A6D0793E}"/>
              </a:ext>
            </a:extLst>
          </p:cNvPr>
          <p:cNvSpPr txBox="1"/>
          <p:nvPr/>
        </p:nvSpPr>
        <p:spPr>
          <a:xfrm>
            <a:off x="1671637" y="397401"/>
            <a:ext cx="88487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How Do We Serve?</a:t>
            </a:r>
          </a:p>
          <a:p>
            <a:pPr algn="ctr"/>
            <a:endParaRPr lang="en-US" sz="1200" dirty="0">
              <a:solidFill>
                <a:srgbClr val="63CFF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665D82-B658-C2E4-D95D-3E367BB1DBC2}"/>
              </a:ext>
            </a:extLst>
          </p:cNvPr>
          <p:cNvSpPr txBox="1"/>
          <p:nvPr/>
        </p:nvSpPr>
        <p:spPr>
          <a:xfrm>
            <a:off x="1671637" y="2558143"/>
            <a:ext cx="8670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1. Sign up to serve on a </a:t>
            </a:r>
            <a:r>
              <a:rPr lang="en-US" sz="5400" dirty="0">
                <a:solidFill>
                  <a:srgbClr val="63CFFF"/>
                </a:solidFill>
                <a:latin typeface="Franklin Gothic Demi Cond" panose="020B0706030402020204" pitchFamily="34" charset="0"/>
              </a:rPr>
              <a:t>VFC Ministry Team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2. Help those whose needs </a:t>
            </a:r>
            <a:r>
              <a:rPr lang="en-US" sz="5400" dirty="0">
                <a:solidFill>
                  <a:srgbClr val="63CFFF"/>
                </a:solidFill>
                <a:latin typeface="Franklin Gothic Demi Cond" panose="020B0706030402020204" pitchFamily="34" charset="0"/>
              </a:rPr>
              <a:t>move you.</a:t>
            </a:r>
            <a:endParaRPr lang="en-US" sz="5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153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snow on the side&#10;&#10;Description automatically generated with low confidence">
            <a:extLst>
              <a:ext uri="{FF2B5EF4-FFF2-40B4-BE49-F238E27FC236}">
                <a16:creationId xmlns:a16="http://schemas.microsoft.com/office/drawing/2014/main" id="{E4E359CB-07B2-BF83-22E8-AEF43D530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9A836-3B6F-CCE5-F78B-783C3A0EA96D}"/>
              </a:ext>
            </a:extLst>
          </p:cNvPr>
          <p:cNvSpPr txBox="1"/>
          <p:nvPr/>
        </p:nvSpPr>
        <p:spPr>
          <a:xfrm>
            <a:off x="3890962" y="2644170"/>
            <a:ext cx="4410075" cy="1569660"/>
          </a:xfrm>
          <a:prstGeom prst="rect">
            <a:avLst/>
          </a:prstGeom>
          <a:solidFill>
            <a:schemeClr val="bg1">
              <a:alpha val="69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Franklin Gothic Demi Cond" panose="020B0706030402020204" pitchFamily="34" charset="0"/>
              </a:rPr>
              <a:t>How are you going to serve this year?</a:t>
            </a:r>
          </a:p>
        </p:txBody>
      </p:sp>
    </p:spTree>
    <p:extLst>
      <p:ext uri="{BB962C8B-B14F-4D97-AF65-F5344CB8AC3E}">
        <p14:creationId xmlns:p14="http://schemas.microsoft.com/office/powerpoint/2010/main" val="978152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63C1AC84-703D-E1C2-A7BB-7DC88F5A9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20F9C5-FEF3-E545-7E9C-271C7551EB4F}"/>
              </a:ext>
            </a:extLst>
          </p:cNvPr>
          <p:cNvSpPr txBox="1"/>
          <p:nvPr/>
        </p:nvSpPr>
        <p:spPr>
          <a:xfrm>
            <a:off x="1209992" y="2274838"/>
            <a:ext cx="9772016" cy="2308324"/>
          </a:xfrm>
          <a:prstGeom prst="rect">
            <a:avLst/>
          </a:prstGeom>
          <a:solidFill>
            <a:schemeClr val="tx1">
              <a:alpha val="30000"/>
            </a:schemeClr>
          </a:solidFill>
          <a:effectLst>
            <a:softEdge rad="444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63CFFF"/>
                </a:solidFill>
                <a:latin typeface="Franklin Gothic Demi Cond" panose="020B0706030402020204" pitchFamily="34" charset="0"/>
              </a:rPr>
              <a:t>Service </a:t>
            </a:r>
            <a:r>
              <a:rPr lang="en-US" sz="48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is the act of helping others from a place of compassion in order to give glory to God.</a:t>
            </a:r>
          </a:p>
        </p:txBody>
      </p:sp>
    </p:spTree>
    <p:extLst>
      <p:ext uri="{BB962C8B-B14F-4D97-AF65-F5344CB8AC3E}">
        <p14:creationId xmlns:p14="http://schemas.microsoft.com/office/powerpoint/2010/main" val="158680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F8B734-9DC4-9140-293E-3F61A6D0793E}"/>
              </a:ext>
            </a:extLst>
          </p:cNvPr>
          <p:cNvSpPr txBox="1"/>
          <p:nvPr/>
        </p:nvSpPr>
        <p:spPr>
          <a:xfrm>
            <a:off x="751114" y="1228397"/>
            <a:ext cx="1068977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"Whilst the pagan priests neglect the poor, the hated Galileans devote themselves to works of charity, and by a display of false compassion have established and given effect to their pernicious errors.  See their love-feasts, and their tables spread for the indigent.  Such practice is common among them, and causes a contempt for our gods” –Emperor Julian</a:t>
            </a:r>
            <a:endParaRPr lang="en-US" sz="48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700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F8B734-9DC4-9140-293E-3F61A6D0793E}"/>
              </a:ext>
            </a:extLst>
          </p:cNvPr>
          <p:cNvSpPr txBox="1"/>
          <p:nvPr/>
        </p:nvSpPr>
        <p:spPr>
          <a:xfrm>
            <a:off x="345622" y="2136338"/>
            <a:ext cx="115007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The reason that we struggle to make room for service is because of the </a:t>
            </a:r>
            <a:r>
              <a:rPr lang="en-US" sz="5400" dirty="0">
                <a:solidFill>
                  <a:srgbClr val="63CFFF"/>
                </a:solidFill>
                <a:latin typeface="Franklin Gothic Demi Cond" panose="020B0706030402020204" pitchFamily="34" charset="0"/>
              </a:rPr>
              <a:t>hustle culture </a:t>
            </a:r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that is </a:t>
            </a:r>
            <a:r>
              <a:rPr lang="en-US" sz="5400" dirty="0">
                <a:solidFill>
                  <a:srgbClr val="63CFFF"/>
                </a:solidFill>
                <a:latin typeface="Franklin Gothic Demi Cond" panose="020B0706030402020204" pitchFamily="34" charset="0"/>
              </a:rPr>
              <a:t>holding</a:t>
            </a:r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our time </a:t>
            </a:r>
            <a:r>
              <a:rPr lang="en-US" sz="5400" dirty="0">
                <a:solidFill>
                  <a:srgbClr val="63CFFF"/>
                </a:solidFill>
                <a:latin typeface="Franklin Gothic Demi Cond" panose="020B0706030402020204" pitchFamily="34" charset="0"/>
              </a:rPr>
              <a:t>hostage</a:t>
            </a:r>
            <a:endParaRPr lang="en-US" dirty="0">
              <a:solidFill>
                <a:srgbClr val="63CFFF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70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F8B734-9DC4-9140-293E-3F61A6D0793E}"/>
              </a:ext>
            </a:extLst>
          </p:cNvPr>
          <p:cNvSpPr txBox="1"/>
          <p:nvPr/>
        </p:nvSpPr>
        <p:spPr>
          <a:xfrm>
            <a:off x="1162390" y="2367171"/>
            <a:ext cx="98672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If we don’t balance our spiritual diet, we can get </a:t>
            </a:r>
            <a:r>
              <a:rPr lang="en-US" sz="4400" dirty="0">
                <a:solidFill>
                  <a:srgbClr val="63CFFF"/>
                </a:solidFill>
                <a:latin typeface="Franklin Gothic Demi Cond" panose="020B0706030402020204" pitchFamily="34" charset="0"/>
              </a:rPr>
              <a:t>spiritual scurvy</a:t>
            </a:r>
            <a:endParaRPr lang="en-US" sz="1200" dirty="0">
              <a:solidFill>
                <a:srgbClr val="63CFFF"/>
              </a:solidFill>
              <a:latin typeface="Franklin Gothic Demi Cond" panose="020B0706030402020204" pitchFamily="34" charset="0"/>
            </a:endParaRPr>
          </a:p>
          <a:p>
            <a:pPr algn="ctr"/>
            <a:endParaRPr lang="en-US" sz="4400" dirty="0">
              <a:solidFill>
                <a:srgbClr val="63CFFF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01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F8B734-9DC4-9140-293E-3F61A6D0793E}"/>
              </a:ext>
            </a:extLst>
          </p:cNvPr>
          <p:cNvSpPr txBox="1"/>
          <p:nvPr/>
        </p:nvSpPr>
        <p:spPr>
          <a:xfrm>
            <a:off x="1671637" y="397401"/>
            <a:ext cx="88487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Why Do We Serve?</a:t>
            </a:r>
          </a:p>
          <a:p>
            <a:pPr algn="ctr"/>
            <a:endParaRPr lang="en-US" sz="1200" dirty="0">
              <a:solidFill>
                <a:srgbClr val="63CFF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665D82-B658-C2E4-D95D-3E367BB1DBC2}"/>
              </a:ext>
            </a:extLst>
          </p:cNvPr>
          <p:cNvSpPr txBox="1"/>
          <p:nvPr/>
        </p:nvSpPr>
        <p:spPr>
          <a:xfrm>
            <a:off x="1671637" y="2558143"/>
            <a:ext cx="86704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To practice our righteousness</a:t>
            </a:r>
          </a:p>
          <a:p>
            <a:r>
              <a:rPr lang="en-US" sz="4400" dirty="0">
                <a:solidFill>
                  <a:srgbClr val="63CFFF"/>
                </a:solidFill>
                <a:latin typeface="Franklin Gothic Demi Cond" panose="020B0706030402020204" pitchFamily="34" charset="0"/>
              </a:rPr>
              <a:t>Matthew 6:1, 1 John 3:17, 2 Peter 1:10</a:t>
            </a:r>
          </a:p>
        </p:txBody>
      </p:sp>
    </p:spTree>
    <p:extLst>
      <p:ext uri="{BB962C8B-B14F-4D97-AF65-F5344CB8AC3E}">
        <p14:creationId xmlns:p14="http://schemas.microsoft.com/office/powerpoint/2010/main" val="4051609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F8B734-9DC4-9140-293E-3F61A6D0793E}"/>
              </a:ext>
            </a:extLst>
          </p:cNvPr>
          <p:cNvSpPr txBox="1"/>
          <p:nvPr/>
        </p:nvSpPr>
        <p:spPr>
          <a:xfrm>
            <a:off x="1671637" y="397401"/>
            <a:ext cx="88487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Why Do We Serve?</a:t>
            </a:r>
          </a:p>
          <a:p>
            <a:pPr algn="ctr"/>
            <a:endParaRPr lang="en-US" sz="1200" dirty="0">
              <a:solidFill>
                <a:srgbClr val="63CFF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665D82-B658-C2E4-D95D-3E367BB1DBC2}"/>
              </a:ext>
            </a:extLst>
          </p:cNvPr>
          <p:cNvSpPr txBox="1"/>
          <p:nvPr/>
        </p:nvSpPr>
        <p:spPr>
          <a:xfrm>
            <a:off x="1671637" y="2558143"/>
            <a:ext cx="86704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To share the Gospel</a:t>
            </a:r>
          </a:p>
          <a:p>
            <a:pPr algn="ctr"/>
            <a:r>
              <a:rPr lang="en-US" sz="4400" dirty="0">
                <a:solidFill>
                  <a:srgbClr val="63CFFF"/>
                </a:solidFill>
                <a:latin typeface="Franklin Gothic Demi Cond" panose="020B0706030402020204" pitchFamily="34" charset="0"/>
              </a:rPr>
              <a:t>Matthew 5:16</a:t>
            </a:r>
          </a:p>
        </p:txBody>
      </p:sp>
    </p:spTree>
    <p:extLst>
      <p:ext uri="{BB962C8B-B14F-4D97-AF65-F5344CB8AC3E}">
        <p14:creationId xmlns:p14="http://schemas.microsoft.com/office/powerpoint/2010/main" val="730339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F8B734-9DC4-9140-293E-3F61A6D0793E}"/>
              </a:ext>
            </a:extLst>
          </p:cNvPr>
          <p:cNvSpPr txBox="1"/>
          <p:nvPr/>
        </p:nvSpPr>
        <p:spPr>
          <a:xfrm>
            <a:off x="1671637" y="397401"/>
            <a:ext cx="88487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Why Do We Serve?</a:t>
            </a:r>
          </a:p>
          <a:p>
            <a:pPr algn="ctr"/>
            <a:endParaRPr lang="en-US" sz="1200" dirty="0">
              <a:solidFill>
                <a:srgbClr val="63CFFF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665D82-B658-C2E4-D95D-3E367BB1DBC2}"/>
              </a:ext>
            </a:extLst>
          </p:cNvPr>
          <p:cNvSpPr txBox="1"/>
          <p:nvPr/>
        </p:nvSpPr>
        <p:spPr>
          <a:xfrm>
            <a:off x="1671637" y="2558143"/>
            <a:ext cx="86704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To be good stewards of our time</a:t>
            </a:r>
          </a:p>
          <a:p>
            <a:pPr algn="ctr"/>
            <a:r>
              <a:rPr lang="en-US" sz="4400" dirty="0">
                <a:solidFill>
                  <a:srgbClr val="63CFFF"/>
                </a:solidFill>
                <a:latin typeface="Franklin Gothic Demi Cond" panose="020B0706030402020204" pitchFamily="34" charset="0"/>
              </a:rPr>
              <a:t>James 4:14, Ephesians 5:15-16</a:t>
            </a:r>
          </a:p>
        </p:txBody>
      </p:sp>
    </p:spTree>
    <p:extLst>
      <p:ext uri="{BB962C8B-B14F-4D97-AF65-F5344CB8AC3E}">
        <p14:creationId xmlns:p14="http://schemas.microsoft.com/office/powerpoint/2010/main" val="3598595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F8B734-9DC4-9140-293E-3F61A6D0793E}"/>
              </a:ext>
            </a:extLst>
          </p:cNvPr>
          <p:cNvSpPr txBox="1"/>
          <p:nvPr/>
        </p:nvSpPr>
        <p:spPr>
          <a:xfrm>
            <a:off x="340178" y="2367171"/>
            <a:ext cx="1151164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Just like tithing teaches us to be good stewards of our resources, </a:t>
            </a:r>
            <a:r>
              <a:rPr lang="en-US" sz="4400" dirty="0">
                <a:solidFill>
                  <a:srgbClr val="63CFFF"/>
                </a:solidFill>
                <a:latin typeface="Franklin Gothic Demi Cond" panose="020B0706030402020204" pitchFamily="34" charset="0"/>
              </a:rPr>
              <a:t>serving teaches us to be good stewards of our time</a:t>
            </a:r>
            <a:endParaRPr lang="en-US" sz="1200" dirty="0">
              <a:solidFill>
                <a:srgbClr val="63CFFF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31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11995</TotalTime>
  <Words>304</Words>
  <Application>Microsoft Office PowerPoint</Application>
  <PresentationFormat>Widescreen</PresentationFormat>
  <Paragraphs>31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Franklin Gothic Demi Cond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Nunnally</dc:creator>
  <cp:lastModifiedBy>Eric Robertson</cp:lastModifiedBy>
  <cp:revision>5</cp:revision>
  <dcterms:created xsi:type="dcterms:W3CDTF">2022-12-30T20:28:25Z</dcterms:created>
  <dcterms:modified xsi:type="dcterms:W3CDTF">2023-01-21T15:07:43Z</dcterms:modified>
</cp:coreProperties>
</file>